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69" r:id="rId12"/>
    <p:sldId id="265" r:id="rId13"/>
    <p:sldId id="263" r:id="rId14"/>
    <p:sldId id="264" r:id="rId15"/>
    <p:sldId id="266" r:id="rId16"/>
    <p:sldId id="270" r:id="rId17"/>
  </p:sldIdLst>
  <p:sldSz cx="12192000" cy="6858000"/>
  <p:notesSz cx="6858000" cy="9144000"/>
  <p:custDataLst>
    <p:tags r:id="rId19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16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F8"/>
          </a:solidFill>
        </a:fill>
      </a:tcStyle>
    </a:wholeTbl>
    <a:band2H>
      <a:tcTxStyle/>
      <a:tcStyle>
        <a:tcBdr/>
        <a:fill>
          <a:solidFill>
            <a:srgbClr val="E6E9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FF"/>
          </a:solidFill>
        </a:fill>
      </a:tcStyle>
    </a:wholeTbl>
    <a:band2H>
      <a:tcTxStyle/>
      <a:tcStyle>
        <a:tcBdr/>
        <a:fill>
          <a:solidFill>
            <a:srgbClr val="EFE6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F8FF"/>
          </a:solidFill>
        </a:fill>
      </a:tcStyle>
    </a:wholeTbl>
    <a:band2H>
      <a:tcTxStyle/>
      <a:tcStyle>
        <a:tcBdr/>
        <a:fill>
          <a:solidFill>
            <a:srgbClr val="F8F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firstCol>
    <a:la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акцид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РАЗЕЦ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ОБРАЗЕЦ ЗАГОЛОВКА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шмутц">
    <p:bg>
      <p:bgPr>
        <a:solidFill>
          <a:srgbClr val="2D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БРАЗЕЦ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ОБРАЗЕЦ ЗАГОЛОВКА</a:t>
            </a:r>
          </a:p>
        </p:txBody>
      </p:sp>
      <p:pic>
        <p:nvPicPr>
          <p:cNvPr id="21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9"/>
            <a:ext cx="2887593" cy="879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е разде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50979" y="445131"/>
            <a:ext cx="8854279" cy="879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D3031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pic>
        <p:nvPicPr>
          <p:cNvPr id="30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ольшая схема/таб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29713" y="517375"/>
            <a:ext cx="5069898" cy="222854"/>
          </a:xfrm>
          <a:prstGeom prst="rect">
            <a:avLst/>
          </a:prstGeom>
        </p:spPr>
        <p:txBody>
          <a:bodyPr/>
          <a:lstStyle>
            <a:lvl1pPr>
              <a:defRPr sz="1200" b="1" spc="40">
                <a:solidFill>
                  <a:srgbClr val="ACACBB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ОБРАЗЕЦ ЗАГОЛОВКА</a:t>
            </a:r>
          </a:p>
        </p:txBody>
      </p:sp>
      <p:pic>
        <p:nvPicPr>
          <p:cNvPr id="3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утри разде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27299" y="864934"/>
            <a:ext cx="10515601" cy="540121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sz="2500" b="1" spc="-15">
                <a:solidFill>
                  <a:srgbClr val="2D303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48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утри раздела (справо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527800" y="864935"/>
            <a:ext cx="5148263" cy="573573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sz="2500" b="1" spc="-15">
                <a:solidFill>
                  <a:srgbClr val="2D303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57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чисты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ОБРАЗЕЦ ЗАГОЛОВКА</a:t>
            </a:r>
          </a:p>
        </p:txBody>
      </p:sp>
      <p:pic>
        <p:nvPicPr>
          <p:cNvPr id="3" name="Рисунок 5" descr="Рисунок 5"/>
          <p:cNvPicPr>
            <a:picLocks noChangeAspect="1"/>
          </p:cNvPicPr>
          <p:nvPr/>
        </p:nvPicPr>
        <p:blipFill>
          <a:blip r:embed="rId9">
            <a:extLst/>
          </a:blip>
          <a:srcRect t="85582" r="59078"/>
          <a:stretch>
            <a:fillRect/>
          </a:stretch>
        </p:blipFill>
        <p:spPr>
          <a:xfrm>
            <a:off x="39757" y="5949949"/>
            <a:ext cx="4435407" cy="87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Номер слайда 1"/>
          <p:cNvSpPr txBox="1">
            <a:spLocks noGrp="1"/>
          </p:cNvSpPr>
          <p:nvPr>
            <p:ph type="sldNum" sz="quarter" idx="4294967295"/>
          </p:nvPr>
        </p:nvSpPr>
        <p:spPr>
          <a:xfrm>
            <a:off x="11960723" y="6365875"/>
            <a:ext cx="231278" cy="2719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>
            <a:lvl1pPr>
              <a:lnSpc>
                <a:spcPts val="1300"/>
              </a:lnSpc>
              <a:defRPr sz="1800"/>
            </a:lvl1pPr>
          </a:lstStyle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76" name="object 27"/>
          <p:cNvSpPr txBox="1"/>
          <p:nvPr/>
        </p:nvSpPr>
        <p:spPr>
          <a:xfrm>
            <a:off x="280987" y="3487587"/>
            <a:ext cx="6799263" cy="287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lnSpc>
                <a:spcPts val="6400"/>
              </a:lnSpc>
              <a:spcBef>
                <a:spcPts val="1300"/>
              </a:spcBef>
              <a:defRPr sz="4800" spc="82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>
              <a:lnSpc>
                <a:spcPct val="80000"/>
              </a:lnSpc>
            </a:pPr>
            <a:r>
              <a:rPr dirty="0"/>
              <a:t>СИНХРОННАЯ </a:t>
            </a:r>
            <a:endParaRPr lang="en-US" dirty="0"/>
          </a:p>
          <a:p>
            <a:pPr>
              <a:lnSpc>
                <a:spcPct val="80000"/>
              </a:lnSpc>
            </a:pPr>
            <a:r>
              <a:rPr dirty="0"/>
              <a:t>И</a:t>
            </a:r>
            <a:r>
              <a:rPr lang="en-US" dirty="0"/>
              <a:t> </a:t>
            </a:r>
            <a:r>
              <a:rPr dirty="0"/>
              <a:t>АСИНХРОННАЯ </a:t>
            </a:r>
            <a:endParaRPr lang="en-US" dirty="0"/>
          </a:p>
          <a:p>
            <a:pPr>
              <a:lnSpc>
                <a:spcPct val="80000"/>
              </a:lnSpc>
            </a:pPr>
            <a:r>
              <a:rPr dirty="0"/>
              <a:t>ОБРАБОТКА </a:t>
            </a:r>
            <a:endParaRPr lang="en-US" dirty="0"/>
          </a:p>
          <a:p>
            <a:pPr>
              <a:lnSpc>
                <a:spcPct val="80000"/>
              </a:lnSpc>
            </a:pPr>
            <a:r>
              <a:rPr dirty="0"/>
              <a:t>ИНФОРМАЦИИ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 defTabSz="886968">
              <a:defRPr sz="3880"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Проблемы при работе с очередями</a:t>
            </a:r>
          </a:p>
        </p:txBody>
      </p:sp>
      <p:sp>
        <p:nvSpPr>
          <p:cNvPr id="124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25" name="object 16"/>
          <p:cNvSpPr txBox="1"/>
          <p:nvPr/>
        </p:nvSpPr>
        <p:spPr>
          <a:xfrm>
            <a:off x="550979" y="1542485"/>
            <a:ext cx="10013448" cy="768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lang="ru-RU" sz="2000" dirty="0"/>
              <a:t>Сообщение потерялось </a:t>
            </a:r>
            <a:r>
              <a:rPr lang="ru-RU" sz="1200" dirty="0"/>
              <a:t>(мы можем не знать, что потеряли сообщение)</a:t>
            </a:r>
            <a:endParaRPr sz="12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lang="ru-RU" sz="2000" dirty="0"/>
              <a:t>Сообщение </a:t>
            </a:r>
            <a:r>
              <a:rPr lang="ru-RU" sz="2000" dirty="0" err="1"/>
              <a:t>продублировалось</a:t>
            </a:r>
            <a:endParaRPr sz="2000" dirty="0"/>
          </a:p>
        </p:txBody>
      </p:sp>
      <p:pic>
        <p:nvPicPr>
          <p:cNvPr id="126" name="queue.png" descr="queu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979" y="2960986"/>
            <a:ext cx="9614289" cy="28413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A8168-6DB6-4BA9-8AFC-58D33D679405}"/>
              </a:ext>
            </a:extLst>
          </p:cNvPr>
          <p:cNvSpPr txBox="1"/>
          <p:nvPr/>
        </p:nvSpPr>
        <p:spPr>
          <a:xfrm>
            <a:off x="550979" y="4543801"/>
            <a:ext cx="21389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Протокол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TCP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200" dirty="0"/>
              <a:t>Протокол </a:t>
            </a:r>
            <a:r>
              <a:rPr lang="en-US" sz="1200" dirty="0"/>
              <a:t>UDP</a:t>
            </a:r>
            <a:r>
              <a:rPr lang="ru-RU" sz="1200" dirty="0"/>
              <a:t> – не имеет подтверждение доставки</a:t>
            </a:r>
            <a:endParaRPr kumimoji="0" lang="ru-RU" sz="12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A59FB-11C0-41D3-BD40-60DC44C5BA0D}"/>
              </a:ext>
            </a:extLst>
          </p:cNvPr>
          <p:cNvSpPr txBox="1"/>
          <p:nvPr/>
        </p:nvSpPr>
        <p:spPr>
          <a:xfrm>
            <a:off x="550979" y="2868408"/>
            <a:ext cx="869788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Find for get</a:t>
            </a:r>
            <a:endParaRPr kumimoji="0" lang="ru-RU" sz="12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76F25-47BA-41FC-84E0-BC1B2E3DA88B}"/>
              </a:ext>
            </a:extLst>
          </p:cNvPr>
          <p:cNvSpPr txBox="1"/>
          <p:nvPr/>
        </p:nvSpPr>
        <p:spPr>
          <a:xfrm>
            <a:off x="6933461" y="4616388"/>
            <a:ext cx="60529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Type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HD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9B6EF-C7A0-45DB-846B-541286169532}"/>
              </a:ext>
            </a:extLst>
          </p:cNvPr>
          <p:cNvSpPr txBox="1"/>
          <p:nvPr/>
        </p:nvSpPr>
        <p:spPr>
          <a:xfrm>
            <a:off x="4072294" y="2848029"/>
            <a:ext cx="31236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Replication factor – 2 or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Instance = 5 or 7 (</a:t>
            </a:r>
            <a:r>
              <a:rPr lang="ru-RU" sz="1200" dirty="0"/>
              <a:t>разворачивают очереди</a:t>
            </a:r>
            <a:r>
              <a:rPr lang="en-US" sz="1200" dirty="0"/>
              <a:t>)</a:t>
            </a:r>
            <a:endParaRPr kumimoji="0" lang="ru-RU" sz="12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C176E-FE13-43E9-9A0F-F33169541E9A}"/>
              </a:ext>
            </a:extLst>
          </p:cNvPr>
          <p:cNvSpPr txBox="1"/>
          <p:nvPr/>
        </p:nvSpPr>
        <p:spPr>
          <a:xfrm>
            <a:off x="8629097" y="2403928"/>
            <a:ext cx="162800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Find forget policy UDP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&lt;&lt; Acknowledgement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Key-value storage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an impotent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build="p" bldLvl="5" animBg="1" advAuto="0"/>
      <p:bldP spid="126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32104">
              <a:defRPr sz="3640"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sz="4000" dirty="0"/>
              <a:t>Некорректное выполнение операций</a:t>
            </a:r>
          </a:p>
        </p:txBody>
      </p:sp>
      <p:sp>
        <p:nvSpPr>
          <p:cNvPr id="129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0" name="object 16"/>
          <p:cNvSpPr txBox="1"/>
          <p:nvPr/>
        </p:nvSpPr>
        <p:spPr>
          <a:xfrm>
            <a:off x="550979" y="2437991"/>
            <a:ext cx="10874582" cy="198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sz="2000" dirty="0" err="1"/>
              <a:t>Деградация</a:t>
            </a:r>
            <a:r>
              <a:rPr sz="2000" dirty="0"/>
              <a:t> </a:t>
            </a:r>
            <a:r>
              <a:rPr sz="2000" dirty="0" err="1"/>
              <a:t>функциональности</a:t>
            </a:r>
            <a:r>
              <a:rPr lang="en-US" sz="2000" dirty="0"/>
              <a:t> </a:t>
            </a:r>
            <a:r>
              <a:rPr lang="en-US" sz="1200" dirty="0"/>
              <a:t>(</a:t>
            </a:r>
            <a:r>
              <a:rPr lang="ru-RU" sz="1200" dirty="0"/>
              <a:t>скрыть данные, которые не получили. Например информация о погоде на браузере</a:t>
            </a:r>
            <a:r>
              <a:rPr lang="en-US" sz="1200" dirty="0"/>
              <a:t>)</a:t>
            </a:r>
            <a:endParaRPr sz="12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sz="2000" dirty="0" err="1"/>
              <a:t>Повторная</a:t>
            </a:r>
            <a:r>
              <a:rPr sz="2000" dirty="0"/>
              <a:t> </a:t>
            </a:r>
            <a:r>
              <a:rPr sz="2000" dirty="0" err="1"/>
              <a:t>попытка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sz="2000" dirty="0" err="1"/>
              <a:t>Отмена</a:t>
            </a:r>
            <a:r>
              <a:rPr sz="2000" dirty="0"/>
              <a:t> </a:t>
            </a:r>
            <a:r>
              <a:rPr sz="2000" dirty="0" err="1"/>
              <a:t>всей</a:t>
            </a:r>
            <a:r>
              <a:rPr sz="2000" dirty="0"/>
              <a:t> </a:t>
            </a:r>
            <a:r>
              <a:rPr sz="2000" dirty="0" err="1"/>
              <a:t>операции</a:t>
            </a:r>
            <a:r>
              <a:rPr lang="ru-RU" sz="2000" dirty="0"/>
              <a:t> </a:t>
            </a:r>
            <a:r>
              <a:rPr lang="ru-RU" sz="1200" dirty="0"/>
              <a:t>(складируем, чтобы потом обработать. Повторите повторно)</a:t>
            </a:r>
            <a:endParaRPr sz="12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 strike="sngStrike"/>
            </a:pPr>
            <a:r>
              <a:rPr sz="2000" dirty="0" err="1"/>
              <a:t>Распределенная</a:t>
            </a:r>
            <a:r>
              <a:rPr sz="2000" dirty="0"/>
              <a:t> </a:t>
            </a:r>
            <a:r>
              <a:rPr sz="2000" dirty="0" err="1"/>
              <a:t>транзакция</a:t>
            </a:r>
            <a:r>
              <a:rPr lang="ru-RU" sz="2000" dirty="0"/>
              <a:t> </a:t>
            </a:r>
            <a:r>
              <a:rPr lang="ru-RU" sz="1200" dirty="0"/>
              <a:t>(обычно </a:t>
            </a:r>
            <a:r>
              <a:rPr lang="en-US" sz="1200" dirty="0"/>
              <a:t>outsource product</a:t>
            </a:r>
            <a:r>
              <a:rPr lang="ru-RU" sz="1200" dirty="0"/>
              <a:t>)</a:t>
            </a:r>
            <a:endParaRPr sz="12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1234006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defRPr sz="3400" spc="0">
                <a:solidFill>
                  <a:schemeClr val="accent1"/>
                </a:solidFill>
              </a:defRPr>
            </a:pPr>
            <a:r>
              <a:rPr lang="ru-RU" sz="3600" dirty="0"/>
              <a:t>Проблемы при</a:t>
            </a:r>
            <a:r>
              <a:rPr lang="en-US" sz="3600" dirty="0"/>
              <a:t> </a:t>
            </a:r>
            <a:r>
              <a:rPr lang="ru-RU" sz="3600" dirty="0"/>
              <a:t>асинхронной обработке</a:t>
            </a:r>
          </a:p>
        </p:txBody>
      </p:sp>
      <p:sp>
        <p:nvSpPr>
          <p:cNvPr id="112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13" name="object 16"/>
          <p:cNvSpPr txBox="1"/>
          <p:nvPr/>
        </p:nvSpPr>
        <p:spPr>
          <a:xfrm>
            <a:off x="550979" y="2348595"/>
            <a:ext cx="10623369" cy="237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Клиент</a:t>
            </a:r>
            <a:r>
              <a:rPr sz="2000" dirty="0"/>
              <a:t> и </a:t>
            </a:r>
            <a:r>
              <a:rPr sz="2000" dirty="0" err="1"/>
              <a:t>сервер</a:t>
            </a:r>
            <a:r>
              <a:rPr sz="2000" dirty="0"/>
              <a:t> </a:t>
            </a:r>
            <a:r>
              <a:rPr sz="2000" dirty="0" err="1"/>
              <a:t>должны</a:t>
            </a:r>
            <a:r>
              <a:rPr sz="2000" dirty="0"/>
              <a:t> </a:t>
            </a:r>
            <a:r>
              <a:rPr sz="2000" dirty="0" err="1"/>
              <a:t>гарантировать</a:t>
            </a:r>
            <a:r>
              <a:rPr sz="2000" dirty="0"/>
              <a:t> </a:t>
            </a:r>
            <a:r>
              <a:rPr sz="2000" dirty="0" err="1"/>
              <a:t>доставку</a:t>
            </a:r>
            <a:r>
              <a:rPr sz="2000" dirty="0"/>
              <a:t> и </a:t>
            </a:r>
            <a:r>
              <a:rPr sz="2000" dirty="0" err="1"/>
              <a:t>успешную</a:t>
            </a:r>
            <a:r>
              <a:rPr sz="2000" dirty="0"/>
              <a:t> </a:t>
            </a:r>
            <a:r>
              <a:rPr sz="2000" dirty="0" err="1"/>
              <a:t>обработку</a:t>
            </a:r>
            <a:r>
              <a:rPr sz="2000" dirty="0"/>
              <a:t> </a:t>
            </a:r>
            <a:r>
              <a:rPr sz="2000" dirty="0" err="1"/>
              <a:t>сообщений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lang="ru-RU" sz="2000" dirty="0"/>
              <a:t>Запрос</a:t>
            </a:r>
            <a:r>
              <a:rPr lang="en-US" sz="2000" dirty="0"/>
              <a:t>=</a:t>
            </a:r>
            <a:r>
              <a:rPr lang="ru-RU" sz="2000" dirty="0"/>
              <a:t>заявка</a:t>
            </a:r>
            <a:r>
              <a:rPr sz="2000" dirty="0"/>
              <a:t> и </a:t>
            </a:r>
            <a:r>
              <a:rPr sz="2000" dirty="0" err="1"/>
              <a:t>должен</a:t>
            </a:r>
            <a:r>
              <a:rPr sz="2000" dirty="0"/>
              <a:t> </a:t>
            </a:r>
            <a:r>
              <a:rPr sz="2000" dirty="0" err="1"/>
              <a:t>иметь</a:t>
            </a:r>
            <a:r>
              <a:rPr sz="2000" dirty="0"/>
              <a:t> </a:t>
            </a:r>
            <a:r>
              <a:rPr sz="2000" dirty="0" err="1"/>
              <a:t>персистентное</a:t>
            </a:r>
            <a:r>
              <a:rPr sz="2000" dirty="0"/>
              <a:t> </a:t>
            </a:r>
            <a:r>
              <a:rPr sz="2000" dirty="0" err="1"/>
              <a:t>состояние</a:t>
            </a:r>
            <a:r>
              <a:rPr sz="2000" dirty="0"/>
              <a:t>, </a:t>
            </a:r>
            <a:r>
              <a:rPr sz="2000" dirty="0" err="1"/>
              <a:t>чтобы</a:t>
            </a:r>
            <a:r>
              <a:rPr sz="2000" dirty="0"/>
              <a:t> </a:t>
            </a:r>
            <a:r>
              <a:rPr sz="2000" dirty="0" err="1"/>
              <a:t>систем</a:t>
            </a:r>
            <a:r>
              <a:rPr lang="ru-RU" sz="2000" dirty="0"/>
              <a:t>а</a:t>
            </a:r>
            <a:r>
              <a:rPr sz="2000" dirty="0"/>
              <a:t> </a:t>
            </a:r>
            <a:r>
              <a:rPr sz="2000" dirty="0" err="1"/>
              <a:t>всегда</a:t>
            </a:r>
            <a:r>
              <a:rPr lang="ru-RU" sz="2000" dirty="0"/>
              <a:t> была</a:t>
            </a:r>
            <a:r>
              <a:rPr sz="2000" dirty="0"/>
              <a:t> в </a:t>
            </a:r>
            <a:r>
              <a:rPr lang="ru-RU" sz="2000" dirty="0"/>
              <a:t>определенном предсказуемом</a:t>
            </a:r>
            <a:r>
              <a:rPr sz="2000" dirty="0"/>
              <a:t> </a:t>
            </a:r>
            <a:r>
              <a:rPr sz="2000" dirty="0" err="1"/>
              <a:t>положении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Система</a:t>
            </a:r>
            <a:r>
              <a:rPr sz="2000" dirty="0"/>
              <a:t> </a:t>
            </a:r>
            <a:r>
              <a:rPr sz="2000" dirty="0" err="1"/>
              <a:t>непрозрачна</a:t>
            </a:r>
            <a:r>
              <a:rPr sz="2000" dirty="0"/>
              <a:t> с </a:t>
            </a:r>
            <a:r>
              <a:rPr sz="2000" dirty="0" err="1"/>
              <a:t>точки</a:t>
            </a:r>
            <a:r>
              <a:rPr sz="2000" dirty="0"/>
              <a:t> </a:t>
            </a:r>
            <a:r>
              <a:rPr sz="2000" dirty="0" err="1"/>
              <a:t>зрения</a:t>
            </a:r>
            <a:r>
              <a:rPr sz="2000" dirty="0"/>
              <a:t> </a:t>
            </a:r>
            <a:r>
              <a:rPr sz="2000" dirty="0" err="1"/>
              <a:t>бизнес-процессов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Асинхронная обработка</a:t>
            </a:r>
          </a:p>
        </p:txBody>
      </p:sp>
      <p:sp>
        <p:nvSpPr>
          <p:cNvPr id="104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5" name="object 16"/>
          <p:cNvSpPr txBox="1"/>
          <p:nvPr/>
        </p:nvSpPr>
        <p:spPr>
          <a:xfrm>
            <a:off x="550979" y="2371037"/>
            <a:ext cx="10623369" cy="191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Сервер</a:t>
            </a:r>
            <a:r>
              <a:rPr sz="2000" dirty="0"/>
              <a:t> </a:t>
            </a:r>
            <a:r>
              <a:rPr sz="2000" dirty="0" err="1"/>
              <a:t>может</a:t>
            </a:r>
            <a:r>
              <a:rPr sz="2000" dirty="0"/>
              <a:t> </a:t>
            </a:r>
            <a:r>
              <a:rPr sz="2000" dirty="0" err="1"/>
              <a:t>быть</a:t>
            </a:r>
            <a:r>
              <a:rPr sz="2000" dirty="0"/>
              <a:t> </a:t>
            </a:r>
            <a:r>
              <a:rPr sz="2000" dirty="0" err="1"/>
              <a:t>недоступен</a:t>
            </a:r>
            <a:r>
              <a:rPr sz="2000" dirty="0"/>
              <a:t> в </a:t>
            </a:r>
            <a:r>
              <a:rPr sz="2000" dirty="0" err="1"/>
              <a:t>момент</a:t>
            </a:r>
            <a:r>
              <a:rPr sz="2000" dirty="0"/>
              <a:t> </a:t>
            </a:r>
            <a:r>
              <a:rPr sz="2000" dirty="0" err="1"/>
              <a:t>запроса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Система</a:t>
            </a:r>
            <a:r>
              <a:rPr sz="2000" dirty="0"/>
              <a:t> </a:t>
            </a:r>
            <a:r>
              <a:rPr sz="2000" dirty="0" err="1"/>
              <a:t>легко</a:t>
            </a:r>
            <a:r>
              <a:rPr sz="2000" dirty="0"/>
              <a:t> </a:t>
            </a:r>
            <a:r>
              <a:rPr sz="2000" dirty="0" err="1"/>
              <a:t>масштабируется</a:t>
            </a:r>
            <a:r>
              <a:rPr lang="ru-RU" sz="2000" dirty="0"/>
              <a:t>: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увеличения</a:t>
            </a:r>
            <a:r>
              <a:rPr sz="2000" dirty="0"/>
              <a:t> </a:t>
            </a:r>
            <a:r>
              <a:rPr sz="2000" dirty="0" err="1"/>
              <a:t>пропускной</a:t>
            </a:r>
            <a:r>
              <a:rPr sz="2000" dirty="0"/>
              <a:t> </a:t>
            </a:r>
            <a:r>
              <a:rPr sz="2000" dirty="0" err="1"/>
              <a:t>способности</a:t>
            </a:r>
            <a:r>
              <a:rPr lang="ru-RU" sz="2000" dirty="0"/>
              <a:t> добавляем </a:t>
            </a:r>
            <a:r>
              <a:rPr sz="2000" dirty="0" err="1"/>
              <a:t>новых</a:t>
            </a:r>
            <a:r>
              <a:rPr sz="2000" dirty="0"/>
              <a:t> </a:t>
            </a:r>
            <a:r>
              <a:rPr sz="2000" dirty="0" err="1"/>
              <a:t>обработчиков</a:t>
            </a:r>
            <a:r>
              <a:rPr sz="2000" dirty="0"/>
              <a:t>, </a:t>
            </a:r>
            <a:r>
              <a:rPr sz="2000" dirty="0" err="1"/>
              <a:t>брокер</a:t>
            </a:r>
            <a:r>
              <a:rPr sz="2000" dirty="0"/>
              <a:t> </a:t>
            </a:r>
            <a:r>
              <a:rPr sz="2000" dirty="0" err="1"/>
              <a:t>сам</a:t>
            </a:r>
            <a:r>
              <a:rPr sz="2000" dirty="0"/>
              <a:t> </a:t>
            </a:r>
            <a:r>
              <a:rPr sz="2000" dirty="0" err="1"/>
              <a:t>начнет</a:t>
            </a:r>
            <a:r>
              <a:rPr sz="2000" dirty="0"/>
              <a:t> </a:t>
            </a:r>
            <a:r>
              <a:rPr sz="2000" dirty="0" err="1"/>
              <a:t>присылать</a:t>
            </a:r>
            <a:r>
              <a:rPr sz="2000" dirty="0"/>
              <a:t> </a:t>
            </a:r>
            <a:r>
              <a:rPr sz="2000" dirty="0" err="1"/>
              <a:t>им</a:t>
            </a:r>
            <a:r>
              <a:rPr sz="2000" dirty="0"/>
              <a:t> </a:t>
            </a:r>
            <a:r>
              <a:rPr sz="2000" dirty="0" err="1"/>
              <a:t>задания</a:t>
            </a:r>
            <a:endParaRPr lang="ru-RU"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lang="ru-RU" sz="2000" dirty="0"/>
              <a:t>Система не сломается при росте нагрузки</a:t>
            </a:r>
            <a:r>
              <a:rPr sz="2000" dirty="0"/>
              <a:t>, </a:t>
            </a:r>
            <a:r>
              <a:rPr sz="2000" dirty="0" err="1"/>
              <a:t>т.к</a:t>
            </a:r>
            <a:r>
              <a:rPr sz="2000" dirty="0"/>
              <a:t>. </a:t>
            </a:r>
            <a:r>
              <a:rPr sz="2000" dirty="0" err="1"/>
              <a:t>есть</a:t>
            </a:r>
            <a:r>
              <a:rPr sz="2000" dirty="0"/>
              <a:t> backpressure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ОТЛОЖЕННЫЕ ОПЕРАЦИИ</a:t>
            </a:r>
          </a:p>
        </p:txBody>
      </p:sp>
      <p:sp>
        <p:nvSpPr>
          <p:cNvPr id="108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09" name="object 16"/>
          <p:cNvSpPr txBox="1"/>
          <p:nvPr/>
        </p:nvSpPr>
        <p:spPr>
          <a:xfrm>
            <a:off x="550979" y="2349909"/>
            <a:ext cx="10161471" cy="237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0800" marR="25654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defRPr sz="3400"/>
            </a:pPr>
            <a:r>
              <a:rPr lang="ru-RU" sz="2000" dirty="0">
                <a:solidFill>
                  <a:schemeClr val="bg1"/>
                </a:solidFill>
              </a:rPr>
              <a:t>Данные собираются сейчас, обработка – когда удобно.</a:t>
            </a:r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sz="2000" dirty="0" err="1">
                <a:solidFill>
                  <a:schemeClr val="bg1"/>
                </a:solidFill>
              </a:rPr>
              <a:t>Отложенная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обработка</a:t>
            </a:r>
            <a:r>
              <a:rPr sz="2000" dirty="0">
                <a:solidFill>
                  <a:schemeClr val="bg1"/>
                </a:solidFill>
              </a:rPr>
              <a:t>:</a:t>
            </a:r>
            <a:r>
              <a:rPr sz="2000" b="1" dirty="0"/>
              <a:t> </a:t>
            </a:r>
            <a:r>
              <a:rPr sz="2000" dirty="0" err="1"/>
              <a:t>агрегация</a:t>
            </a:r>
            <a:r>
              <a:rPr sz="2000" dirty="0"/>
              <a:t> </a:t>
            </a:r>
            <a:r>
              <a:rPr sz="2000" dirty="0" err="1"/>
              <a:t>данных</a:t>
            </a:r>
            <a:r>
              <a:rPr sz="2000" dirty="0"/>
              <a:t> и </a:t>
            </a:r>
            <a:r>
              <a:rPr sz="2000" dirty="0" err="1"/>
              <a:t>отправка</a:t>
            </a:r>
            <a:r>
              <a:rPr sz="2000" dirty="0"/>
              <a:t> </a:t>
            </a:r>
            <a:r>
              <a:rPr sz="2000" dirty="0" err="1"/>
              <a:t>их</a:t>
            </a:r>
            <a:r>
              <a:rPr sz="2000" dirty="0"/>
              <a:t> в </a:t>
            </a:r>
            <a:r>
              <a:rPr sz="2000" dirty="0" err="1"/>
              <a:t>сервис</a:t>
            </a:r>
            <a:r>
              <a:rPr sz="2000" dirty="0"/>
              <a:t> </a:t>
            </a:r>
            <a:r>
              <a:rPr sz="2000" dirty="0" err="1"/>
              <a:t>статистики</a:t>
            </a:r>
            <a:r>
              <a:rPr sz="2000" dirty="0"/>
              <a:t> </a:t>
            </a:r>
            <a:r>
              <a:rPr sz="2000" dirty="0" err="1"/>
              <a:t>раз</a:t>
            </a:r>
            <a:r>
              <a:rPr sz="2000" dirty="0"/>
              <a:t> в </a:t>
            </a:r>
            <a:r>
              <a:rPr sz="2000" dirty="0" err="1"/>
              <a:t>час</a:t>
            </a:r>
            <a:endParaRPr lang="ru-RU"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sz="2000" dirty="0" err="1">
                <a:solidFill>
                  <a:schemeClr val="bg1"/>
                </a:solidFill>
              </a:rPr>
              <a:t>Фоновый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процесс</a:t>
            </a:r>
            <a:r>
              <a:rPr sz="2000" dirty="0">
                <a:solidFill>
                  <a:schemeClr val="bg1"/>
                </a:solidFill>
              </a:rPr>
              <a:t>: </a:t>
            </a:r>
            <a:r>
              <a:rPr sz="2000" dirty="0" err="1"/>
              <a:t>отправка</a:t>
            </a:r>
            <a:r>
              <a:rPr sz="2000" dirty="0"/>
              <a:t> </a:t>
            </a:r>
            <a:r>
              <a:rPr sz="2000" dirty="0" err="1"/>
              <a:t>письма</a:t>
            </a:r>
            <a:r>
              <a:rPr sz="2000" dirty="0"/>
              <a:t> о </a:t>
            </a:r>
            <a:r>
              <a:rPr sz="2000" dirty="0" err="1"/>
              <a:t>регистрации</a:t>
            </a:r>
            <a:r>
              <a:rPr sz="2000" dirty="0"/>
              <a:t> </a:t>
            </a:r>
            <a:r>
              <a:rPr sz="2000" dirty="0" err="1"/>
              <a:t>пользователя</a:t>
            </a:r>
            <a:r>
              <a:rPr sz="2000" dirty="0"/>
              <a:t> в </a:t>
            </a:r>
            <a:r>
              <a:rPr sz="2000" dirty="0" err="1"/>
              <a:t>фоновом</a:t>
            </a:r>
            <a:r>
              <a:rPr sz="2000" dirty="0"/>
              <a:t> </a:t>
            </a:r>
            <a:r>
              <a:rPr sz="2000" dirty="0" err="1"/>
              <a:t>потоке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Заявка</a:t>
            </a:r>
          </a:p>
        </p:txBody>
      </p:sp>
      <p:sp>
        <p:nvSpPr>
          <p:cNvPr id="116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38942" y="6362050"/>
            <a:ext cx="144538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17" name="object 16"/>
          <p:cNvSpPr txBox="1"/>
          <p:nvPr/>
        </p:nvSpPr>
        <p:spPr>
          <a:xfrm>
            <a:off x="550979" y="2059587"/>
            <a:ext cx="10623369" cy="250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256540">
              <a:lnSpc>
                <a:spcPct val="150000"/>
              </a:lnSpc>
              <a:spcBef>
                <a:spcPts val="500"/>
              </a:spcBef>
              <a:defRPr sz="3400"/>
            </a:pPr>
            <a:r>
              <a:rPr lang="ru-RU" sz="2000" dirty="0"/>
              <a:t>Это </a:t>
            </a:r>
            <a:r>
              <a:rPr sz="2000" dirty="0" err="1"/>
              <a:t>единица</a:t>
            </a:r>
            <a:r>
              <a:rPr sz="2000" dirty="0"/>
              <a:t> </a:t>
            </a:r>
            <a:r>
              <a:rPr sz="2000" dirty="0" err="1"/>
              <a:t>работы</a:t>
            </a:r>
            <a:r>
              <a:rPr sz="2000" dirty="0"/>
              <a:t>, </a:t>
            </a:r>
            <a:r>
              <a:rPr sz="2000" dirty="0" err="1"/>
              <a:t>передаваемой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выполнения</a:t>
            </a:r>
            <a:r>
              <a:rPr sz="2000" dirty="0"/>
              <a:t> </a:t>
            </a:r>
            <a:r>
              <a:rPr sz="2000" dirty="0" err="1"/>
              <a:t>внешней</a:t>
            </a:r>
            <a:r>
              <a:rPr sz="2000" dirty="0"/>
              <a:t> </a:t>
            </a:r>
            <a:r>
              <a:rPr sz="2000" dirty="0" err="1"/>
              <a:t>системе</a:t>
            </a:r>
            <a:r>
              <a:rPr sz="2000" dirty="0"/>
              <a:t>.</a:t>
            </a:r>
            <a:endParaRPr lang="ru-RU" sz="2000" dirty="0"/>
          </a:p>
          <a:p>
            <a:pPr marR="256540">
              <a:lnSpc>
                <a:spcPct val="150000"/>
              </a:lnSpc>
              <a:spcBef>
                <a:spcPts val="500"/>
              </a:spcBef>
              <a:defRPr sz="3400"/>
            </a:pP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sz="2000" dirty="0" err="1"/>
              <a:t>Уникальный</a:t>
            </a:r>
            <a:r>
              <a:rPr sz="2000" dirty="0"/>
              <a:t> ID </a:t>
            </a: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отправителе</a:t>
            </a:r>
            <a:r>
              <a:rPr sz="2000" dirty="0"/>
              <a:t> и </a:t>
            </a:r>
            <a:r>
              <a:rPr sz="2000" dirty="0" err="1"/>
              <a:t>получателе</a:t>
            </a:r>
            <a:r>
              <a:rPr sz="2000" dirty="0"/>
              <a:t>, </a:t>
            </a:r>
            <a:r>
              <a:rPr sz="2000" dirty="0" err="1"/>
              <a:t>чтобы</a:t>
            </a:r>
            <a:r>
              <a:rPr sz="2000" dirty="0"/>
              <a:t> </a:t>
            </a:r>
            <a:r>
              <a:rPr sz="2000" dirty="0" err="1"/>
              <a:t>опознать</a:t>
            </a:r>
            <a:r>
              <a:rPr lang="ru-RU" sz="2000" dirty="0"/>
              <a:t> заявку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sz="2000" dirty="0" err="1"/>
              <a:t>Начальное</a:t>
            </a:r>
            <a:r>
              <a:rPr sz="2000" dirty="0"/>
              <a:t> и </a:t>
            </a:r>
            <a:r>
              <a:rPr sz="2000" dirty="0" err="1"/>
              <a:t>конечные</a:t>
            </a:r>
            <a:r>
              <a:rPr sz="2000" dirty="0"/>
              <a:t> </a:t>
            </a:r>
            <a:r>
              <a:rPr sz="2000" dirty="0" err="1"/>
              <a:t>состояния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400"/>
            </a:pPr>
            <a:r>
              <a:rPr lang="ru-RU" sz="2000" dirty="0"/>
              <a:t>Множество п</a:t>
            </a:r>
            <a:r>
              <a:rPr sz="2000" dirty="0" err="1"/>
              <a:t>араметр</a:t>
            </a:r>
            <a:r>
              <a:rPr lang="ru-RU" sz="2000" dirty="0" err="1"/>
              <a:t>ов</a:t>
            </a:r>
            <a:r>
              <a:rPr sz="2000" dirty="0"/>
              <a:t> </a:t>
            </a:r>
            <a:r>
              <a:rPr sz="2000" dirty="0" err="1"/>
              <a:t>заявки</a:t>
            </a:r>
            <a:r>
              <a:rPr lang="ru-RU" sz="2000" dirty="0"/>
              <a:t>: запросы и обработка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Выводы</a:t>
            </a:r>
          </a:p>
        </p:txBody>
      </p:sp>
      <p:sp>
        <p:nvSpPr>
          <p:cNvPr id="133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34" name="object 16"/>
          <p:cNvSpPr txBox="1"/>
          <p:nvPr/>
        </p:nvSpPr>
        <p:spPr>
          <a:xfrm>
            <a:off x="550979" y="1662651"/>
            <a:ext cx="10623369" cy="343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i="1" dirty="0" err="1"/>
              <a:t>Синхронная</a:t>
            </a:r>
            <a:r>
              <a:rPr sz="2000" dirty="0"/>
              <a:t> </a:t>
            </a:r>
            <a:r>
              <a:rPr sz="2000" dirty="0" err="1"/>
              <a:t>обработка</a:t>
            </a:r>
            <a:r>
              <a:rPr sz="2000" dirty="0"/>
              <a:t> </a:t>
            </a:r>
            <a:r>
              <a:rPr sz="2000" dirty="0" err="1"/>
              <a:t>простая</a:t>
            </a:r>
            <a:r>
              <a:rPr sz="2000" dirty="0"/>
              <a:t> и </a:t>
            </a:r>
            <a:r>
              <a:rPr sz="2000" dirty="0" err="1"/>
              <a:t>решает</a:t>
            </a:r>
            <a:r>
              <a:rPr sz="2000" dirty="0"/>
              <a:t> </a:t>
            </a:r>
            <a:r>
              <a:rPr sz="2000" dirty="0" err="1"/>
              <a:t>большинство</a:t>
            </a:r>
            <a:r>
              <a:rPr sz="2000" dirty="0"/>
              <a:t> </a:t>
            </a:r>
            <a:r>
              <a:rPr sz="2000" dirty="0" err="1"/>
              <a:t>проблем</a:t>
            </a:r>
            <a:endParaRPr lang="ru-RU"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lang="ru-RU" sz="2000" dirty="0"/>
              <a:t>Проектируются отдельно, переход от синхронного взаимодействия к </a:t>
            </a:r>
            <a:r>
              <a:rPr lang="ru-RU" sz="2000"/>
              <a:t>асинхронному сложен.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Если</a:t>
            </a:r>
            <a:r>
              <a:rPr sz="2000" dirty="0"/>
              <a:t> </a:t>
            </a:r>
            <a:r>
              <a:rPr sz="2000" dirty="0" err="1"/>
              <a:t>вам</a:t>
            </a:r>
            <a:r>
              <a:rPr sz="2000" dirty="0"/>
              <a:t> </a:t>
            </a:r>
            <a:r>
              <a:rPr sz="2000" dirty="0" err="1"/>
              <a:t>кажется</a:t>
            </a:r>
            <a:r>
              <a:rPr sz="2000" dirty="0"/>
              <a:t>, </a:t>
            </a:r>
            <a:r>
              <a:rPr sz="2000" dirty="0" err="1"/>
              <a:t>что</a:t>
            </a:r>
            <a:r>
              <a:rPr sz="2000" dirty="0"/>
              <a:t> </a:t>
            </a:r>
            <a:r>
              <a:rPr sz="2000" i="1" dirty="0" err="1"/>
              <a:t>асинхронно</a:t>
            </a:r>
            <a:r>
              <a:rPr sz="2000" dirty="0"/>
              <a:t> у </a:t>
            </a:r>
            <a:r>
              <a:rPr sz="2000" dirty="0" err="1"/>
              <a:t>вас</a:t>
            </a:r>
            <a:r>
              <a:rPr sz="2000" dirty="0"/>
              <a:t> </a:t>
            </a:r>
            <a:r>
              <a:rPr sz="2000" dirty="0" err="1"/>
              <a:t>все</a:t>
            </a:r>
            <a:r>
              <a:rPr sz="2000" dirty="0"/>
              <a:t> </a:t>
            </a:r>
            <a:r>
              <a:rPr sz="2000" dirty="0" err="1"/>
              <a:t>будет</a:t>
            </a:r>
            <a:r>
              <a:rPr sz="2000" dirty="0"/>
              <a:t> </a:t>
            </a:r>
            <a:r>
              <a:rPr sz="2000" dirty="0" err="1"/>
              <a:t>работать</a:t>
            </a:r>
            <a:r>
              <a:rPr sz="2000" dirty="0"/>
              <a:t> </a:t>
            </a:r>
            <a:r>
              <a:rPr sz="2000" dirty="0" err="1"/>
              <a:t>проще</a:t>
            </a:r>
            <a:r>
              <a:rPr sz="2000" dirty="0"/>
              <a:t> и </a:t>
            </a:r>
            <a:r>
              <a:rPr sz="2000" dirty="0" err="1"/>
              <a:t>надежнее</a:t>
            </a:r>
            <a:r>
              <a:rPr lang="ru-RU" sz="2000" dirty="0"/>
              <a:t>, то:</a:t>
            </a:r>
            <a:endParaRPr sz="2000" dirty="0"/>
          </a:p>
          <a:p>
            <a:pPr marL="368300" marR="256540" lvl="2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lang="ru-RU" sz="2000" dirty="0"/>
              <a:t>1/ </a:t>
            </a:r>
            <a:r>
              <a:rPr sz="2000" dirty="0" err="1"/>
              <a:t>приложение</a:t>
            </a:r>
            <a:r>
              <a:rPr sz="2000" dirty="0"/>
              <a:t> </a:t>
            </a:r>
            <a:r>
              <a:rPr sz="2000" dirty="0" err="1"/>
              <a:t>должно</a:t>
            </a:r>
            <a:r>
              <a:rPr sz="2000" dirty="0"/>
              <a:t> </a:t>
            </a:r>
            <a:r>
              <a:rPr sz="2000" dirty="0" err="1"/>
              <a:t>выдерживать</a:t>
            </a:r>
            <a:r>
              <a:rPr sz="2000" dirty="0"/>
              <a:t> </a:t>
            </a:r>
            <a:r>
              <a:rPr sz="2000" dirty="0" err="1"/>
              <a:t>большую</a:t>
            </a:r>
            <a:r>
              <a:rPr sz="2000" dirty="0"/>
              <a:t> </a:t>
            </a:r>
            <a:r>
              <a:rPr sz="2000" dirty="0" err="1"/>
              <a:t>нагрузки</a:t>
            </a:r>
            <a:r>
              <a:rPr lang="ru-RU" sz="2000" dirty="0"/>
              <a:t>;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lang="ru-RU" sz="2000" dirty="0"/>
              <a:t>2/ учитывать, что л</a:t>
            </a:r>
            <a:r>
              <a:rPr sz="2000" dirty="0" err="1"/>
              <a:t>юбая</a:t>
            </a:r>
            <a:r>
              <a:rPr sz="2000" dirty="0"/>
              <a:t> </a:t>
            </a:r>
            <a:r>
              <a:rPr sz="2000" dirty="0" err="1"/>
              <a:t>часть</a:t>
            </a:r>
            <a:r>
              <a:rPr sz="2000" dirty="0"/>
              <a:t> </a:t>
            </a:r>
            <a:r>
              <a:rPr sz="2000" dirty="0" err="1"/>
              <a:t>системы</a:t>
            </a:r>
            <a:r>
              <a:rPr sz="2000" dirty="0"/>
              <a:t> </a:t>
            </a:r>
            <a:r>
              <a:rPr sz="2000" dirty="0" err="1"/>
              <a:t>может</a:t>
            </a:r>
            <a:r>
              <a:rPr sz="2000" dirty="0"/>
              <a:t> </a:t>
            </a:r>
            <a:r>
              <a:rPr sz="2000" dirty="0" err="1"/>
              <a:t>перестать</a:t>
            </a:r>
            <a:r>
              <a:rPr sz="2000" dirty="0"/>
              <a:t> </a:t>
            </a:r>
            <a:r>
              <a:rPr sz="2000" dirty="0" err="1"/>
              <a:t>работать</a:t>
            </a:r>
            <a:r>
              <a:rPr lang="ru-RU" sz="2000" dirty="0"/>
              <a:t>,</a:t>
            </a:r>
            <a:r>
              <a:rPr sz="2000" dirty="0"/>
              <a:t> и </a:t>
            </a:r>
            <a:r>
              <a:rPr sz="2000" dirty="0" err="1"/>
              <a:t>обработку</a:t>
            </a:r>
            <a:r>
              <a:rPr sz="2000" dirty="0"/>
              <a:t> </a:t>
            </a:r>
            <a:r>
              <a:rPr sz="2000" dirty="0" err="1"/>
              <a:t>таких</a:t>
            </a:r>
            <a:r>
              <a:rPr sz="2000" dirty="0"/>
              <a:t> </a:t>
            </a:r>
            <a:r>
              <a:rPr sz="2000" dirty="0" err="1"/>
              <a:t>ситуаций</a:t>
            </a:r>
            <a:r>
              <a:rPr sz="2000" dirty="0"/>
              <a:t> </a:t>
            </a:r>
            <a:r>
              <a:rPr sz="2000" dirty="0" err="1"/>
              <a:t>нужно</a:t>
            </a:r>
            <a:r>
              <a:rPr sz="2000" dirty="0"/>
              <a:t> </a:t>
            </a:r>
            <a:r>
              <a:rPr sz="2000" dirty="0" err="1"/>
              <a:t>предусматривать</a:t>
            </a:r>
            <a:r>
              <a:rPr sz="2000" dirty="0"/>
              <a:t> </a:t>
            </a:r>
            <a:r>
              <a:rPr sz="2000" dirty="0" err="1"/>
              <a:t>при</a:t>
            </a:r>
            <a:r>
              <a:rPr sz="2000" dirty="0"/>
              <a:t> </a:t>
            </a:r>
            <a:r>
              <a:rPr sz="2000" dirty="0" err="1"/>
              <a:t>проектировании</a:t>
            </a:r>
            <a:r>
              <a:rPr sz="2000" dirty="0"/>
              <a:t> </a:t>
            </a:r>
            <a:r>
              <a:rPr sz="2000" dirty="0" err="1"/>
              <a:t>системы</a:t>
            </a:r>
            <a:endParaRPr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CF8BF-7AD2-426B-8740-BBF8E894D135}"/>
              </a:ext>
            </a:extLst>
          </p:cNvPr>
          <p:cNvSpPr txBox="1"/>
          <p:nvPr/>
        </p:nvSpPr>
        <p:spPr>
          <a:xfrm>
            <a:off x="7243996" y="1362570"/>
            <a:ext cx="3271086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/>
              <a:t>Простая, но потребуется прорабатывать лучше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/>
              <a:t>архитектуру, чтобы учесть все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/>
              <a:t>некорректные ситуации</a:t>
            </a:r>
            <a:endParaRPr kumimoji="0" lang="ru-RU" sz="11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79B348B5-6DEE-48C5-B43A-87BCAB0E55B4}"/>
              </a:ext>
            </a:extLst>
          </p:cNvPr>
          <p:cNvSpPr txBox="1">
            <a:spLocks/>
          </p:cNvSpPr>
          <p:nvPr/>
        </p:nvSpPr>
        <p:spPr>
          <a:xfrm>
            <a:off x="550979" y="445130"/>
            <a:ext cx="11354328" cy="796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algn="l" hangingPunct="1"/>
            <a:r>
              <a:rPr lang="ru-RU" sz="4000" dirty="0">
                <a:latin typeface="Arial Black" panose="020B0A04020102020204" pitchFamily="34" charset="0"/>
              </a:rPr>
              <a:t>Повторим: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" name="object 16">
            <a:extLst>
              <a:ext uri="{FF2B5EF4-FFF2-40B4-BE49-F238E27FC236}">
                <a16:creationId xmlns:a16="http://schemas.microsoft.com/office/drawing/2014/main" id="{320F6E28-3086-487E-8AC8-E8FACAFE5252}"/>
              </a:ext>
            </a:extLst>
          </p:cNvPr>
          <p:cNvSpPr txBox="1"/>
          <p:nvPr/>
        </p:nvSpPr>
        <p:spPr>
          <a:xfrm>
            <a:off x="550979" y="2563596"/>
            <a:ext cx="10623369" cy="1635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Критерии качества </a:t>
            </a:r>
            <a:r>
              <a:rPr lang="ru-RU" sz="2000" dirty="0" err="1"/>
              <a:t>микросервисной</a:t>
            </a:r>
            <a:r>
              <a:rPr lang="ru-RU" sz="2000" dirty="0"/>
              <a:t> архитектуры</a:t>
            </a:r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lang="en-US" sz="2000" dirty="0"/>
              <a:t>Domain-driven design</a:t>
            </a:r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en-US" sz="2000" dirty="0"/>
              <a:t> </a:t>
            </a:r>
            <a:r>
              <a:rPr lang="ru-RU" sz="2000" dirty="0"/>
              <a:t>Паттерн «Душитель»</a:t>
            </a:r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Миграция баз данных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6821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План лекции</a:t>
            </a:r>
          </a:p>
        </p:txBody>
      </p:sp>
      <p:sp>
        <p:nvSpPr>
          <p:cNvPr id="79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80" name="object 16"/>
          <p:cNvSpPr txBox="1"/>
          <p:nvPr/>
        </p:nvSpPr>
        <p:spPr>
          <a:xfrm>
            <a:off x="550979" y="1657008"/>
            <a:ext cx="8351721" cy="354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Синхронная</a:t>
            </a:r>
            <a:r>
              <a:rPr sz="2000" dirty="0"/>
              <a:t> </a:t>
            </a:r>
            <a:r>
              <a:rPr sz="2000" dirty="0" err="1"/>
              <a:t>обработка</a:t>
            </a:r>
            <a:r>
              <a:rPr sz="2000" dirty="0"/>
              <a:t> </a:t>
            </a:r>
            <a:r>
              <a:rPr sz="2000" dirty="0" err="1"/>
              <a:t>информации</a:t>
            </a:r>
            <a:r>
              <a:rPr lang="ru-RU" sz="2000" dirty="0"/>
              <a:t>: преимущества, проблемы и решения</a:t>
            </a:r>
            <a:endParaRPr sz="2000" dirty="0"/>
          </a:p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Очереди</a:t>
            </a:r>
            <a:r>
              <a:rPr lang="ru-RU" sz="2000" dirty="0"/>
              <a:t>, их типы; </a:t>
            </a:r>
            <a:r>
              <a:rPr lang="en-US" sz="2000" dirty="0"/>
              <a:t>B</a:t>
            </a:r>
            <a:r>
              <a:rPr sz="2000" dirty="0"/>
              <a:t>ackpressure</a:t>
            </a:r>
          </a:p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Асинхронная</a:t>
            </a:r>
            <a:r>
              <a:rPr sz="2000" dirty="0"/>
              <a:t> </a:t>
            </a:r>
            <a:r>
              <a:rPr sz="2000" dirty="0" err="1"/>
              <a:t>обработка</a:t>
            </a:r>
            <a:r>
              <a:rPr sz="2000" dirty="0"/>
              <a:t> </a:t>
            </a:r>
            <a:r>
              <a:rPr sz="2000" dirty="0" err="1"/>
              <a:t>информации</a:t>
            </a:r>
            <a:endParaRPr sz="2000" dirty="0"/>
          </a:p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Отложенные</a:t>
            </a:r>
            <a:r>
              <a:rPr sz="2000" dirty="0"/>
              <a:t> </a:t>
            </a:r>
            <a:r>
              <a:rPr sz="2000" dirty="0" err="1"/>
              <a:t>операции</a:t>
            </a:r>
            <a:endParaRPr sz="2000" dirty="0"/>
          </a:p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Заявка</a:t>
            </a:r>
            <a:r>
              <a:rPr lang="en-US" sz="2000" dirty="0"/>
              <a:t>,</a:t>
            </a:r>
            <a:r>
              <a:rPr sz="2000" dirty="0"/>
              <a:t> </a:t>
            </a:r>
            <a:r>
              <a:rPr sz="2000" dirty="0" err="1"/>
              <a:t>жизненный</a:t>
            </a:r>
            <a:r>
              <a:rPr sz="2000" dirty="0"/>
              <a:t> </a:t>
            </a:r>
            <a:r>
              <a:rPr sz="2000" dirty="0" err="1"/>
              <a:t>цикл</a:t>
            </a:r>
            <a:r>
              <a:rPr sz="2000" dirty="0"/>
              <a:t> </a:t>
            </a:r>
            <a:r>
              <a:rPr sz="2000" dirty="0" err="1"/>
              <a:t>заявки</a:t>
            </a:r>
            <a:endParaRPr sz="2000" dirty="0"/>
          </a:p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Проблемы</a:t>
            </a:r>
            <a:r>
              <a:rPr sz="2000" dirty="0"/>
              <a:t> </a:t>
            </a:r>
            <a:r>
              <a:rPr sz="2000" dirty="0" err="1"/>
              <a:t>при</a:t>
            </a:r>
            <a:r>
              <a:rPr sz="2000" dirty="0"/>
              <a:t> </a:t>
            </a:r>
            <a:r>
              <a:rPr sz="2000" dirty="0" err="1"/>
              <a:t>доставке</a:t>
            </a:r>
            <a:r>
              <a:rPr sz="2000" dirty="0"/>
              <a:t> </a:t>
            </a:r>
            <a:r>
              <a:rPr sz="2000" dirty="0" err="1"/>
              <a:t>сообщений</a:t>
            </a:r>
            <a:endParaRPr sz="2000" dirty="0"/>
          </a:p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Некорректное</a:t>
            </a:r>
            <a:r>
              <a:rPr sz="2000" dirty="0"/>
              <a:t> </a:t>
            </a:r>
            <a:r>
              <a:rPr sz="2000" dirty="0" err="1"/>
              <a:t>выполнение</a:t>
            </a:r>
            <a:r>
              <a:rPr sz="2000" dirty="0"/>
              <a:t> </a:t>
            </a:r>
            <a:r>
              <a:rPr sz="2000" dirty="0" err="1"/>
              <a:t>операций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Синхронная обработка</a:t>
            </a:r>
          </a:p>
        </p:txBody>
      </p:sp>
      <p:sp>
        <p:nvSpPr>
          <p:cNvPr id="83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84" name="object 16"/>
          <p:cNvSpPr txBox="1"/>
          <p:nvPr/>
        </p:nvSpPr>
        <p:spPr>
          <a:xfrm>
            <a:off x="550979" y="1542213"/>
            <a:ext cx="10623369" cy="3559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Простота</a:t>
            </a:r>
            <a:r>
              <a:rPr sz="2000" dirty="0"/>
              <a:t> </a:t>
            </a:r>
            <a:r>
              <a:rPr sz="2000" dirty="0" err="1"/>
              <a:t>реализации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Безопасность</a:t>
            </a:r>
            <a:r>
              <a:rPr sz="2000" dirty="0"/>
              <a:t>: HTTPS, </a:t>
            </a:r>
            <a:r>
              <a:rPr sz="2000" dirty="0" err="1"/>
              <a:t>авторизация</a:t>
            </a:r>
            <a:r>
              <a:rPr lang="ru-RU" sz="2000" dirty="0"/>
              <a:t> (</a:t>
            </a:r>
            <a:r>
              <a:rPr lang="en-US" sz="2000" dirty="0"/>
              <a:t>basic http</a:t>
            </a:r>
            <a:r>
              <a:rPr lang="ru-RU" sz="2000" dirty="0"/>
              <a:t>, </a:t>
            </a:r>
            <a:r>
              <a:rPr lang="en-US" sz="2000" dirty="0"/>
              <a:t>oath</a:t>
            </a:r>
            <a:r>
              <a:rPr lang="ru-RU" sz="2000" dirty="0"/>
              <a:t>2) 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Согласование</a:t>
            </a:r>
            <a:r>
              <a:rPr sz="2000" dirty="0"/>
              <a:t> </a:t>
            </a:r>
            <a:r>
              <a:rPr sz="2000" dirty="0" err="1"/>
              <a:t>содержимого</a:t>
            </a:r>
            <a:r>
              <a:rPr sz="2000" dirty="0"/>
              <a:t> (Content Negotiation)</a:t>
            </a:r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Сжатие</a:t>
            </a:r>
            <a:r>
              <a:rPr sz="2000" dirty="0"/>
              <a:t>: compress, </a:t>
            </a:r>
            <a:r>
              <a:rPr sz="2000" dirty="0" err="1"/>
              <a:t>gzip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Балансировка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Предсказуемая</a:t>
            </a:r>
            <a:r>
              <a:rPr sz="2000" dirty="0"/>
              <a:t> </a:t>
            </a:r>
            <a:r>
              <a:rPr sz="2000" dirty="0" err="1"/>
              <a:t>скорость</a:t>
            </a:r>
            <a:r>
              <a:rPr sz="2000" dirty="0"/>
              <a:t> </a:t>
            </a:r>
            <a:r>
              <a:rPr sz="2000" dirty="0" err="1"/>
              <a:t>ответа</a:t>
            </a:r>
            <a:endParaRPr sz="20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Прозрачность</a:t>
            </a:r>
            <a:r>
              <a:rPr sz="2000" dirty="0"/>
              <a:t> </a:t>
            </a:r>
            <a:r>
              <a:rPr sz="2000" dirty="0" err="1"/>
              <a:t>выполнения</a:t>
            </a:r>
            <a:r>
              <a:rPr sz="2000" dirty="0"/>
              <a:t> </a:t>
            </a:r>
            <a:r>
              <a:rPr sz="2000" dirty="0" err="1"/>
              <a:t>запроса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Синхронная обработка</a:t>
            </a:r>
          </a:p>
        </p:txBody>
      </p:sp>
      <p:sp>
        <p:nvSpPr>
          <p:cNvPr id="87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8" name="Таблица"/>
              <p:cNvGraphicFramePr/>
              <p:nvPr>
                <p:extLst>
                  <p:ext uri="{D42A27DB-BD31-4B8C-83A1-F6EECF244321}">
                    <p14:modId xmlns:p14="http://schemas.microsoft.com/office/powerpoint/2010/main" val="287648692"/>
                  </p:ext>
                </p:extLst>
              </p:nvPr>
            </p:nvGraphicFramePr>
            <p:xfrm>
              <a:off x="554333" y="1385421"/>
              <a:ext cx="11083331" cy="4584700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42063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770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46100">
                    <a:tc>
                      <a:txBody>
                        <a:bodyPr/>
                        <a:lstStyle/>
                        <a:p>
                          <a:pPr marL="180000" algn="l" defTabSz="5842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ea typeface="Gill Sans Light"/>
                              <a:cs typeface="Arial" panose="020B0604020202020204" pitchFamily="34" charset="0"/>
                              <a:sym typeface="Gill Sans Light"/>
                            </a:rPr>
                            <a:t>Проблемы</a:t>
                          </a:r>
                          <a:endParaRPr sz="2000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ea typeface="Gill Sans Light"/>
                            <a:cs typeface="Arial" panose="020B0604020202020204" pitchFamily="34" charset="0"/>
                            <a:sym typeface="Gill Sans Light"/>
                          </a:endParaRPr>
                        </a:p>
                      </a:txBody>
                      <a:tcPr marL="50800" marR="50800" marT="50800" marB="508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solidFill>
                          <a:srgbClr val="80878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0000" algn="l" defTabSz="5842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ea typeface="Gill Sans Light"/>
                              <a:cs typeface="Arial" panose="020B0604020202020204" pitchFamily="34" charset="0"/>
                              <a:sym typeface="Gill Sans Light"/>
                            </a:rPr>
                            <a:t>Решения</a:t>
                          </a:r>
                          <a:endParaRPr sz="2000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ea typeface="Gill Sans Light"/>
                            <a:cs typeface="Arial" panose="020B0604020202020204" pitchFamily="34" charset="0"/>
                            <a:sym typeface="Gill Sans Light"/>
                          </a:endParaRPr>
                        </a:p>
                      </a:txBody>
                      <a:tcPr marL="50800" marR="50800" marT="50800" marB="508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solidFill>
                          <a:srgbClr val="80878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9000"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Нет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гарантии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быстрого ответа от сервера -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нужно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предусматривать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таймауты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Скорость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ответа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: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устанавливается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таймаут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запроса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,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обычно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- </a:t>
                          </a:r>
                        </a:p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14:m>
                            <m:oMath xmlns:m="http://schemas.openxmlformats.org/officeDocument/2006/math">
                              <m:r>
                                <a:rPr lang="ru-RU" sz="1600" i="1" dirty="0" smtClean="0">
                                  <a:solidFill>
                                    <a:srgbClr val="24292F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Arial" panose="020B0604020202020204" pitchFamily="34" charset="0"/>
                                  <a:sym typeface="Helvetica"/>
                                </a:rPr>
                                <m:t>2 </m:t>
                              </m:r>
                              <m:r>
                                <a:rPr lang="ru-RU" sz="1600" i="1" dirty="0" smtClean="0">
                                  <a:solidFill>
                                    <a:srgbClr val="24292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  <a:sym typeface="Helvetica"/>
                                </a:rPr>
                                <m:t>∙</m:t>
                              </m:r>
                              <m:r>
                                <a:rPr lang="ru-RU" sz="1600" i="1" dirty="0" smtClean="0">
                                  <a:solidFill>
                                    <a:srgbClr val="24292F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Arial" panose="020B0604020202020204" pitchFamily="34" charset="0"/>
                                  <a:sym typeface="Helvetica"/>
                                </a:rPr>
                                <m:t>95% </m:t>
                              </m:r>
                            </m:oMath>
                          </a14:m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line</a:t>
                          </a:r>
                          <a:r>
                            <a:rPr lang="en-US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(Percentile) 95% requests are OK.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89000"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Клиент и сервер должны быть активны в момент вызова</a:t>
                          </a:r>
                        </a:p>
                      </a:txBody>
                      <a:tcPr marL="165100" marR="165100" marT="76200" marB="762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Использование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Service Discovery</a:t>
                          </a:r>
                          <a:r>
                            <a:rPr lang="en-US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(</a:t>
                          </a:r>
                          <a:r>
                            <a:rPr lang="en-US"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nginx</a:t>
                          </a:r>
                          <a:r>
                            <a:rPr lang="en-US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)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с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актуальн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ой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инфо</a:t>
                          </a:r>
                          <a:r>
                            <a:rPr lang="ru-RU"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рм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аци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ей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о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доступности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сервиса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. 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Б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есшовный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деплой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300"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Если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сервер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не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смог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с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первого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раза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обработать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запрос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,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то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ответственность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повтор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запроса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лежит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клиенте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Повторное выполнение запроса при таймауте первой попытки. Важно -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идемпотентность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запросов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(тот же результат при повторной операции)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30300"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Пиковая нагрузка может привести к недоступности всей системы</a:t>
                          </a:r>
                        </a:p>
                      </a:txBody>
                      <a:tcPr marL="165100" marR="165100" marT="76200" marB="762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Пиковая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нагрузка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– прогнозируемое событие 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(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"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черная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пятница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"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), а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значит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, можно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подготовиться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-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масштабировать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приложение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дополнительные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машин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ы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8" name="Таблица"/>
              <p:cNvGraphicFramePr/>
              <p:nvPr>
                <p:extLst>
                  <p:ext uri="{D42A27DB-BD31-4B8C-83A1-F6EECF244321}">
                    <p14:modId xmlns:p14="http://schemas.microsoft.com/office/powerpoint/2010/main" val="287648692"/>
                  </p:ext>
                </p:extLst>
              </p:nvPr>
            </p:nvGraphicFramePr>
            <p:xfrm>
              <a:off x="554333" y="1385421"/>
              <a:ext cx="11083331" cy="4584700"/>
            </p:xfrm>
            <a:graphic>
              <a:graphicData uri="http://schemas.openxmlformats.org/drawingml/2006/table">
                <a:tbl>
                  <a:tblPr firstRow="1">
                    <a:tableStyleId>{4C3C2611-4C71-4FC5-86AE-919BDF0F9419}</a:tableStyleId>
                  </a:tblPr>
                  <a:tblGrid>
                    <a:gridCol w="42063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770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46100">
                    <a:tc>
                      <a:txBody>
                        <a:bodyPr/>
                        <a:lstStyle/>
                        <a:p>
                          <a:pPr marL="180000" algn="l" defTabSz="5842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ea typeface="Gill Sans Light"/>
                              <a:cs typeface="Arial" panose="020B0604020202020204" pitchFamily="34" charset="0"/>
                              <a:sym typeface="Gill Sans Light"/>
                            </a:rPr>
                            <a:t>Проблемы</a:t>
                          </a:r>
                          <a:endParaRPr sz="2000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ea typeface="Gill Sans Light"/>
                            <a:cs typeface="Arial" panose="020B0604020202020204" pitchFamily="34" charset="0"/>
                            <a:sym typeface="Gill Sans Light"/>
                          </a:endParaRPr>
                        </a:p>
                      </a:txBody>
                      <a:tcPr marL="50800" marR="50800" marT="50800" marB="508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solidFill>
                          <a:srgbClr val="80878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0000" algn="l" defTabSz="5842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 dirty="0" err="1">
                              <a:solidFill>
                                <a:srgbClr val="FFFFFF"/>
                              </a:solidFill>
                              <a:latin typeface="Arial" panose="020B0604020202020204" pitchFamily="34" charset="0"/>
                              <a:ea typeface="Gill Sans Light"/>
                              <a:cs typeface="Arial" panose="020B0604020202020204" pitchFamily="34" charset="0"/>
                              <a:sym typeface="Gill Sans Light"/>
                            </a:rPr>
                            <a:t>Решения</a:t>
                          </a:r>
                          <a:endParaRPr sz="2000" dirty="0">
                            <a:solidFill>
                              <a:srgbClr val="FFFFFF"/>
                            </a:solidFill>
                            <a:latin typeface="Arial" panose="020B0604020202020204" pitchFamily="34" charset="0"/>
                            <a:ea typeface="Gill Sans Light"/>
                            <a:cs typeface="Arial" panose="020B0604020202020204" pitchFamily="34" charset="0"/>
                            <a:sym typeface="Gill Sans Light"/>
                          </a:endParaRPr>
                        </a:p>
                      </a:txBody>
                      <a:tcPr marL="50800" marR="50800" marT="50800" marB="508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solidFill>
                          <a:srgbClr val="80878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9000"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Нет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гарантии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быстрого ответа от сервера -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нужно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предусматривать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таймауты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65100" marR="165100" marT="76200" marB="762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blipFill>
                          <a:blip r:embed="rId3"/>
                          <a:stretch>
                            <a:fillRect l="-61205" t="-61644" r="-89" b="-354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89000"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Клиент и сервер должны быть активны в момент вызова</a:t>
                          </a:r>
                        </a:p>
                      </a:txBody>
                      <a:tcPr marL="165100" marR="165100" marT="76200" marB="762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Использование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Service Discovery</a:t>
                          </a:r>
                          <a:r>
                            <a:rPr lang="en-US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(</a:t>
                          </a:r>
                          <a:r>
                            <a:rPr lang="en-US"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nginx</a:t>
                          </a:r>
                          <a:r>
                            <a:rPr lang="en-US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)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с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актуальн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ой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инфо</a:t>
                          </a:r>
                          <a:r>
                            <a:rPr lang="ru-RU"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рм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аци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ей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о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доступности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сервиса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. 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Б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есшовный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деплой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300"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Если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сервер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не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смог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с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первого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раза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обработать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запрос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,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то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ответственность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повтор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запроса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лежит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клиенте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Повторное выполнение запроса при таймауте первой попытки. Важно -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идемпотентность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запросов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(тот же результат при повторной операции)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solidFill>
                            <a:srgbClr val="B4B4B4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30300"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Пиковая нагрузка может привести к недоступности всей системы</a:t>
                          </a:r>
                        </a:p>
                      </a:txBody>
                      <a:tcPr marL="165100" marR="165100" marT="76200" marB="76200" anchor="ctr" horzOverflow="overflow">
                        <a:lnL w="12700">
                          <a:miter lim="400000"/>
                        </a:lnL>
                        <a:lnR w="12700">
                          <a:solidFill>
                            <a:srgbClr val="B4B4B4"/>
                          </a:solidFill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457200"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Пиковая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нагрузка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– прогнозируемое событие 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(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"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черная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пятница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"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), а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значит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, можно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подготовиться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-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масштабировать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приложение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на</a:t>
                          </a:r>
                          <a:r>
                            <a:rPr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 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дополнительные </a:t>
                          </a:r>
                          <a:r>
                            <a:rPr sz="1600" dirty="0" err="1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машин</a:t>
                          </a:r>
                          <a:r>
                            <a:rPr lang="ru-RU" sz="1600" dirty="0">
                              <a:solidFill>
                                <a:srgbClr val="24292F"/>
                              </a:solidFill>
                              <a:latin typeface="Arial" panose="020B0604020202020204" pitchFamily="34" charset="0"/>
                              <a:ea typeface="+mj-ea"/>
                              <a:cs typeface="Arial" panose="020B0604020202020204" pitchFamily="34" charset="0"/>
                              <a:sym typeface="Helvetica"/>
                            </a:rPr>
                            <a:t>ы</a:t>
                          </a:r>
                          <a:endParaRPr sz="1600" dirty="0">
                            <a:solidFill>
                              <a:srgbClr val="24292F"/>
                            </a:solidFill>
                            <a:latin typeface="Arial" panose="020B0604020202020204" pitchFamily="34" charset="0"/>
                            <a:ea typeface="+mj-ea"/>
                            <a:cs typeface="Arial" panose="020B0604020202020204" pitchFamily="34" charset="0"/>
                            <a:sym typeface="Helvetica"/>
                          </a:endParaRPr>
                        </a:p>
                      </a:txBody>
                      <a:tcPr marL="165100" marR="165100" marT="76200" marB="76200" anchor="ctr" horzOverflow="overflow">
                        <a:lnL w="12700">
                          <a:solidFill>
                            <a:srgbClr val="B4B4B4"/>
                          </a:solidFill>
                          <a:miter lim="400000"/>
                        </a:lnL>
                        <a:lnR w="12700">
                          <a:miter lim="400000"/>
                        </a:lnR>
                        <a:lnT w="12700">
                          <a:solidFill>
                            <a:srgbClr val="B4B4B4"/>
                          </a:solidFill>
                          <a:miter lim="400000"/>
                        </a:lnT>
                        <a:lnB w="1270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Очереди</a:t>
            </a:r>
            <a:r>
              <a:rPr lang="en-US" dirty="0"/>
              <a:t> – </a:t>
            </a:r>
            <a:r>
              <a:rPr lang="ru-RU" dirty="0"/>
              <a:t>механизм транспорта</a:t>
            </a:r>
          </a:p>
        </p:txBody>
      </p:sp>
      <p:sp>
        <p:nvSpPr>
          <p:cNvPr id="91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92" name="Асинхронная обработка характеризуется тем, что запрос и ответ разнесены по времени. Существует целый класс однотипных задач, для которых принципиально порядок обработки.…"/>
          <p:cNvSpPr txBox="1"/>
          <p:nvPr/>
        </p:nvSpPr>
        <p:spPr>
          <a:xfrm>
            <a:off x="6583222" y="2965559"/>
            <a:ext cx="5100258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457200">
              <a:buClr>
                <a:srgbClr val="015BEC"/>
              </a:buClr>
              <a:buFont typeface="Arial" panose="020B0604020202020204" pitchFamily="34" charset="0"/>
              <a:buChar char="●"/>
              <a:defRPr sz="2800"/>
            </a:pPr>
            <a:r>
              <a:rPr lang="ru-RU" sz="2000" dirty="0"/>
              <a:t>З</a:t>
            </a:r>
            <a:r>
              <a:rPr sz="2000" dirty="0" err="1"/>
              <a:t>апрос</a:t>
            </a:r>
            <a:r>
              <a:rPr sz="2000" dirty="0"/>
              <a:t> и </a:t>
            </a:r>
            <a:r>
              <a:rPr sz="2000" dirty="0" err="1"/>
              <a:t>ответ</a:t>
            </a:r>
            <a:r>
              <a:rPr sz="2000" dirty="0"/>
              <a:t> </a:t>
            </a:r>
            <a:r>
              <a:rPr sz="2000" dirty="0" err="1"/>
              <a:t>разнесены</a:t>
            </a:r>
            <a:r>
              <a:rPr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времени</a:t>
            </a:r>
            <a:endParaRPr lang="ru-RU" sz="2000" dirty="0"/>
          </a:p>
          <a:p>
            <a:pPr marL="457200" indent="-457200">
              <a:buClr>
                <a:srgbClr val="015BEC"/>
              </a:buClr>
              <a:buFont typeface="Arial" panose="020B0604020202020204" pitchFamily="34" charset="0"/>
              <a:buChar char="●"/>
              <a:defRPr sz="2800"/>
            </a:pPr>
            <a:r>
              <a:rPr lang="ru-RU" sz="2000" dirty="0"/>
              <a:t>Порядок обработки принципиален</a:t>
            </a:r>
            <a:endParaRPr lang="en-US" sz="2000" dirty="0"/>
          </a:p>
          <a:p>
            <a:pPr marL="457200" indent="-457200">
              <a:buClr>
                <a:srgbClr val="015BEC"/>
              </a:buClr>
              <a:buFont typeface="Arial" panose="020B0604020202020204" pitchFamily="34" charset="0"/>
              <a:buChar char="●"/>
              <a:defRPr sz="2800"/>
            </a:pPr>
            <a:endParaRPr lang="en-US" sz="2000" b="1" dirty="0"/>
          </a:p>
          <a:p>
            <a:pPr>
              <a:buClr>
                <a:srgbClr val="015BEC"/>
              </a:buClr>
              <a:defRPr sz="2800"/>
            </a:pPr>
            <a:r>
              <a:rPr lang="en-US" sz="2000" b="1" dirty="0">
                <a:solidFill>
                  <a:srgbClr val="0161EC"/>
                </a:solidFill>
              </a:rPr>
              <a:t>       FIFO</a:t>
            </a:r>
            <a:endParaRPr sz="2000" b="1" dirty="0">
              <a:solidFill>
                <a:srgbClr val="0161EC"/>
              </a:solidFill>
            </a:endParaRPr>
          </a:p>
        </p:txBody>
      </p:sp>
      <p:pic>
        <p:nvPicPr>
          <p:cNvPr id="9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760" y="2017572"/>
            <a:ext cx="5432224" cy="2944578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Типы очередей</a:t>
            </a:r>
          </a:p>
        </p:txBody>
      </p:sp>
      <p:sp>
        <p:nvSpPr>
          <p:cNvPr id="96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9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0643" y="1693210"/>
            <a:ext cx="7868857" cy="3591310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dirty="0"/>
              <a:t>Backpressure</a:t>
            </a:r>
          </a:p>
        </p:txBody>
      </p:sp>
      <p:sp>
        <p:nvSpPr>
          <p:cNvPr id="100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01" name="object 16"/>
          <p:cNvSpPr txBox="1"/>
          <p:nvPr/>
        </p:nvSpPr>
        <p:spPr>
          <a:xfrm>
            <a:off x="550979" y="1927595"/>
            <a:ext cx="11222186" cy="3341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256540">
              <a:lnSpc>
                <a:spcPct val="110000"/>
              </a:lnSpc>
              <a:spcBef>
                <a:spcPts val="500"/>
              </a:spcBef>
              <a:defRPr sz="2800"/>
            </a:pPr>
            <a:r>
              <a:rPr lang="ru-RU" sz="2000" dirty="0"/>
              <a:t>Это м</a:t>
            </a:r>
            <a:r>
              <a:rPr sz="2000" dirty="0" err="1"/>
              <a:t>еханизм</a:t>
            </a:r>
            <a:r>
              <a:rPr sz="2000" dirty="0"/>
              <a:t>, </a:t>
            </a:r>
            <a:r>
              <a:rPr sz="2000" dirty="0" err="1"/>
              <a:t>защищающий</a:t>
            </a:r>
            <a:r>
              <a:rPr sz="2000" dirty="0"/>
              <a:t> </a:t>
            </a:r>
            <a:r>
              <a:rPr sz="2000" dirty="0" err="1"/>
              <a:t>от</a:t>
            </a:r>
            <a:r>
              <a:rPr sz="2000" dirty="0"/>
              <a:t> </a:t>
            </a:r>
            <a:r>
              <a:rPr sz="2000" dirty="0" err="1"/>
              <a:t>перегрузки</a:t>
            </a:r>
            <a:r>
              <a:rPr sz="2000" dirty="0"/>
              <a:t> </a:t>
            </a:r>
            <a:r>
              <a:rPr sz="2000" dirty="0" err="1"/>
              <a:t>Consumer’а</a:t>
            </a:r>
            <a:r>
              <a:rPr lang="ru-RU" sz="2000" dirty="0"/>
              <a:t>, т.е. получатель управляет входным потоком. </a:t>
            </a:r>
            <a:r>
              <a:rPr lang="en-US" sz="2000" dirty="0"/>
              <a:t>Consumer – </a:t>
            </a:r>
            <a:r>
              <a:rPr lang="ru-RU" sz="2000" dirty="0"/>
              <a:t>кассир (свободная касса</a:t>
            </a:r>
            <a:r>
              <a:rPr lang="ru-RU" sz="2000"/>
              <a:t>). </a:t>
            </a:r>
          </a:p>
          <a:p>
            <a:pPr marR="256540">
              <a:lnSpc>
                <a:spcPct val="110000"/>
              </a:lnSpc>
              <a:spcBef>
                <a:spcPts val="500"/>
              </a:spcBef>
              <a:defRPr sz="2800"/>
            </a:pPr>
            <a:endParaRPr sz="2000" dirty="0"/>
          </a:p>
          <a:p>
            <a:pPr marR="256540">
              <a:lnSpc>
                <a:spcPct val="110000"/>
              </a:lnSpc>
              <a:spcBef>
                <a:spcPts val="500"/>
              </a:spcBef>
              <a:defRPr sz="2800"/>
            </a:pPr>
            <a:r>
              <a:rPr lang="ru-RU" sz="2000" dirty="0"/>
              <a:t>Стратегии работы</a:t>
            </a:r>
            <a:r>
              <a:rPr sz="2000" dirty="0"/>
              <a:t>:</a:t>
            </a:r>
          </a:p>
          <a:p>
            <a:pPr marL="368300" marR="256540" indent="-3175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b="1" dirty="0">
                <a:solidFill>
                  <a:srgbClr val="0161EC"/>
                </a:solidFill>
              </a:rPr>
              <a:t>Buffer</a:t>
            </a:r>
            <a:r>
              <a:rPr lang="ru-RU" sz="2000" b="1" dirty="0">
                <a:solidFill>
                  <a:srgbClr val="0161EC"/>
                </a:solidFill>
              </a:rPr>
              <a:t>: </a:t>
            </a:r>
            <a:r>
              <a:rPr sz="2000" dirty="0" err="1"/>
              <a:t>данные</a:t>
            </a:r>
            <a:r>
              <a:rPr sz="2000" dirty="0"/>
              <a:t> </a:t>
            </a:r>
            <a:r>
              <a:rPr sz="2000" dirty="0" err="1"/>
              <a:t>временно</a:t>
            </a:r>
            <a:r>
              <a:rPr sz="2000" dirty="0"/>
              <a:t> </a:t>
            </a:r>
            <a:r>
              <a:rPr sz="2000" dirty="0" err="1"/>
              <a:t>сохраняются</a:t>
            </a:r>
            <a:r>
              <a:rPr sz="2000" dirty="0"/>
              <a:t> в </a:t>
            </a:r>
            <a:r>
              <a:rPr sz="2000" dirty="0" err="1"/>
              <a:t>очереди</a:t>
            </a:r>
            <a:r>
              <a:rPr sz="2000" dirty="0"/>
              <a:t>, </a:t>
            </a:r>
            <a:r>
              <a:rPr sz="2000" dirty="0" err="1"/>
              <a:t>пока</a:t>
            </a:r>
            <a:r>
              <a:rPr sz="2000" dirty="0"/>
              <a:t> Consumer </a:t>
            </a:r>
            <a:r>
              <a:rPr sz="2000" dirty="0" err="1"/>
              <a:t>не</a:t>
            </a:r>
            <a:r>
              <a:rPr sz="2000" dirty="0"/>
              <a:t> </a:t>
            </a:r>
            <a:r>
              <a:rPr sz="2000" dirty="0" err="1"/>
              <a:t>будет</a:t>
            </a:r>
            <a:r>
              <a:rPr sz="2000" dirty="0"/>
              <a:t> </a:t>
            </a:r>
            <a:r>
              <a:rPr sz="2000" dirty="0" err="1"/>
              <a:t>готов</a:t>
            </a:r>
            <a:r>
              <a:rPr sz="2000" dirty="0"/>
              <a:t> </a:t>
            </a:r>
            <a:r>
              <a:rPr sz="2000" dirty="0" err="1"/>
              <a:t>их</a:t>
            </a:r>
            <a:r>
              <a:rPr sz="2000" dirty="0"/>
              <a:t> </a:t>
            </a:r>
            <a:r>
              <a:rPr sz="2000" dirty="0" err="1"/>
              <a:t>обработать</a:t>
            </a:r>
            <a:r>
              <a:rPr lang="ru-RU" sz="2000" dirty="0"/>
              <a:t>;</a:t>
            </a:r>
            <a:endParaRPr sz="2000" dirty="0"/>
          </a:p>
          <a:p>
            <a:pPr marL="368300" marR="256540" indent="-3175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b="1" dirty="0">
                <a:solidFill>
                  <a:srgbClr val="0161EC"/>
                </a:solidFill>
              </a:rPr>
              <a:t>Drop</a:t>
            </a:r>
            <a:r>
              <a:rPr lang="ru-RU" sz="2000" b="1" dirty="0">
                <a:solidFill>
                  <a:srgbClr val="0161EC"/>
                </a:solidFill>
              </a:rPr>
              <a:t>: </a:t>
            </a:r>
            <a:r>
              <a:rPr sz="2000" dirty="0" err="1"/>
              <a:t>данные</a:t>
            </a:r>
            <a:r>
              <a:rPr sz="2000" dirty="0"/>
              <a:t>, </a:t>
            </a:r>
            <a:r>
              <a:rPr sz="2000" dirty="0" err="1"/>
              <a:t>которые</a:t>
            </a:r>
            <a:r>
              <a:rPr sz="2000" dirty="0"/>
              <a:t> Consumer </a:t>
            </a:r>
            <a:r>
              <a:rPr sz="2000" dirty="0" err="1"/>
              <a:t>не</a:t>
            </a:r>
            <a:r>
              <a:rPr sz="2000" dirty="0"/>
              <a:t> </a:t>
            </a:r>
            <a:r>
              <a:rPr sz="2000" dirty="0" err="1"/>
              <a:t>может</a:t>
            </a:r>
            <a:r>
              <a:rPr sz="2000" dirty="0"/>
              <a:t> </a:t>
            </a:r>
            <a:r>
              <a:rPr lang="ru-RU" sz="2000" dirty="0"/>
              <a:t>сейчас </a:t>
            </a:r>
            <a:r>
              <a:rPr sz="2000" dirty="0" err="1"/>
              <a:t>обработать</a:t>
            </a:r>
            <a:r>
              <a:rPr lang="ru-RU" sz="2000" dirty="0"/>
              <a:t>,</a:t>
            </a:r>
            <a:r>
              <a:rPr sz="2000" dirty="0"/>
              <a:t> </a:t>
            </a:r>
            <a:r>
              <a:rPr sz="2000" dirty="0" err="1"/>
              <a:t>отбрасываются</a:t>
            </a:r>
            <a:r>
              <a:rPr lang="ru-RU" sz="2000" dirty="0"/>
              <a:t>;</a:t>
            </a:r>
            <a:endParaRPr sz="2000" dirty="0"/>
          </a:p>
          <a:p>
            <a:pPr marL="368300" marR="256540" indent="-3175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b="1" dirty="0">
                <a:solidFill>
                  <a:srgbClr val="0161EC"/>
                </a:solidFill>
              </a:rPr>
              <a:t>Control</a:t>
            </a:r>
            <a:r>
              <a:rPr lang="ru-RU" sz="2000" b="1" dirty="0">
                <a:solidFill>
                  <a:srgbClr val="0161EC"/>
                </a:solidFill>
              </a:rPr>
              <a:t>: </a:t>
            </a:r>
            <a:r>
              <a:rPr sz="2000" dirty="0" err="1"/>
              <a:t>если</a:t>
            </a:r>
            <a:r>
              <a:rPr sz="2000" dirty="0"/>
              <a:t> Consumer </a:t>
            </a:r>
            <a:r>
              <a:rPr sz="2000" dirty="0" err="1"/>
              <a:t>не</a:t>
            </a:r>
            <a:r>
              <a:rPr sz="2000" dirty="0"/>
              <a:t> </a:t>
            </a:r>
            <a:r>
              <a:rPr sz="2000" dirty="0" err="1"/>
              <a:t>справляется</a:t>
            </a:r>
            <a:r>
              <a:rPr sz="2000" dirty="0"/>
              <a:t> </a:t>
            </a:r>
            <a:r>
              <a:rPr sz="2000" dirty="0" err="1"/>
              <a:t>со</a:t>
            </a:r>
            <a:r>
              <a:rPr sz="2000" dirty="0"/>
              <a:t> </a:t>
            </a:r>
            <a:r>
              <a:rPr sz="2000" dirty="0" err="1"/>
              <a:t>входным</a:t>
            </a:r>
            <a:r>
              <a:rPr sz="2000" dirty="0"/>
              <a:t> </a:t>
            </a:r>
            <a:r>
              <a:rPr sz="2000" dirty="0" err="1"/>
              <a:t>потоком</a:t>
            </a:r>
            <a:r>
              <a:rPr sz="2000" dirty="0"/>
              <a:t>, </a:t>
            </a:r>
            <a:r>
              <a:rPr sz="2000" dirty="0" err="1"/>
              <a:t>то</a:t>
            </a:r>
            <a:r>
              <a:rPr lang="en-US" sz="2000" dirty="0"/>
              <a:t> </a:t>
            </a:r>
            <a:r>
              <a:rPr lang="ru-RU" sz="2000" dirty="0"/>
              <a:t>на очередь</a:t>
            </a:r>
            <a:r>
              <a:rPr sz="2000" dirty="0"/>
              <a:t> </a:t>
            </a:r>
            <a:r>
              <a:rPr sz="2000" dirty="0" err="1"/>
              <a:t>отправляется</a:t>
            </a:r>
            <a:r>
              <a:rPr sz="2000" dirty="0"/>
              <a:t> </a:t>
            </a:r>
            <a:r>
              <a:rPr sz="2000" dirty="0" err="1"/>
              <a:t>команда</a:t>
            </a:r>
            <a:r>
              <a:rPr sz="2000" dirty="0"/>
              <a:t> </a:t>
            </a: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остановку</a:t>
            </a:r>
            <a:r>
              <a:rPr sz="2000" dirty="0"/>
              <a:t> </a:t>
            </a:r>
            <a:r>
              <a:rPr sz="2000" dirty="0" err="1"/>
              <a:t>публикации</a:t>
            </a:r>
            <a:r>
              <a:rPr sz="2000" dirty="0"/>
              <a:t> </a:t>
            </a:r>
            <a:r>
              <a:rPr sz="2000" dirty="0" err="1"/>
              <a:t>новых</a:t>
            </a:r>
            <a:r>
              <a:rPr sz="2000" dirty="0"/>
              <a:t> </a:t>
            </a:r>
            <a:r>
              <a:rPr sz="2000" dirty="0" err="1"/>
              <a:t>данных</a:t>
            </a:r>
            <a:r>
              <a:rPr sz="2000" dirty="0"/>
              <a:t>.</a:t>
            </a:r>
            <a:r>
              <a:rPr lang="en-US" sz="2000" dirty="0"/>
              <a:t> 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 defTabSz="886968">
              <a:defRPr sz="3880"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Проблемы при работе с очередями</a:t>
            </a:r>
          </a:p>
        </p:txBody>
      </p:sp>
      <p:sp>
        <p:nvSpPr>
          <p:cNvPr id="120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2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709" y="2037883"/>
            <a:ext cx="6066392" cy="3393388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2D3031"/>
      </a:dk1>
      <a:lt1>
        <a:srgbClr val="2D3031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673</Words>
  <Application>Microsoft Office PowerPoint</Application>
  <PresentationFormat>Широкоэкранный</PresentationFormat>
  <Paragraphs>113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Cambria Math</vt:lpstr>
      <vt:lpstr>Gill Sans Light</vt:lpstr>
      <vt:lpstr>Helvetica</vt:lpstr>
      <vt:lpstr>Office Theme</vt:lpstr>
      <vt:lpstr>Презентация PowerPoint</vt:lpstr>
      <vt:lpstr>Презентация PowerPoint</vt:lpstr>
      <vt:lpstr>План лекции</vt:lpstr>
      <vt:lpstr>Синхронная обработка</vt:lpstr>
      <vt:lpstr>Синхронная обработка</vt:lpstr>
      <vt:lpstr>Очереди – механизм транспорта</vt:lpstr>
      <vt:lpstr>Типы очередей</vt:lpstr>
      <vt:lpstr>Backpressure</vt:lpstr>
      <vt:lpstr>Проблемы при работе с очередями</vt:lpstr>
      <vt:lpstr>Проблемы при работе с очередями</vt:lpstr>
      <vt:lpstr>Некорректное выполнение операций</vt:lpstr>
      <vt:lpstr>Проблемы при асинхронной обработке</vt:lpstr>
      <vt:lpstr>Асинхронная обработка</vt:lpstr>
      <vt:lpstr>ОТЛОЖЕННЫЕ ОПЕРАЦИИ</vt:lpstr>
      <vt:lpstr>Заявка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Криницкая Татьяна Алексеевна</dc:creator>
  <cp:lastModifiedBy>Бондарь Илья Викторович</cp:lastModifiedBy>
  <cp:revision>35</cp:revision>
  <dcterms:modified xsi:type="dcterms:W3CDTF">2025-07-10T12:58:08Z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C2355601-C34C-4432-86EF-9C39703A3A0E</vt:lpwstr>
  </property>
  <property fmtid="{D5CDD505-2E9C-101B-9397-08002B2CF9AE}" pid="3" name="ArticulatePath">
    <vt:lpwstr>презентация 3 Синхронная_и_Асинхронная_обработка_информации 2.0</vt:lpwstr>
  </property>
</Properties>
</file>